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25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82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39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13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93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63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13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504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10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43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940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89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414DC-D2E9-4EBE-8036-4B0EBC70E9E3}" type="datetimeFigureOut">
              <a:rPr lang="fr-FR" smtClean="0"/>
              <a:t>07/03/2022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ED217-68AE-4ADE-9BB2-A5519722D2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41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s Fond De Page | Vecteurs, photos et PSD gratuits">
            <a:extLst>
              <a:ext uri="{FF2B5EF4-FFF2-40B4-BE49-F238E27FC236}">
                <a16:creationId xmlns:a16="http://schemas.microsoft.com/office/drawing/2014/main" id="{349C6F93-C69D-42DA-876A-20E0C991A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0"/>
          <a:stretch/>
        </p:blipFill>
        <p:spPr bwMode="auto">
          <a:xfrm rot="10800000">
            <a:off x="11" y="-8451"/>
            <a:ext cx="7559663" cy="417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trophee - Longitude 181">
            <a:extLst>
              <a:ext uri="{FF2B5EF4-FFF2-40B4-BE49-F238E27FC236}">
                <a16:creationId xmlns:a16="http://schemas.microsoft.com/office/drawing/2014/main" id="{C1C48CBB-2CA9-4627-B26B-3DC1CC8EF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228" y="71933"/>
            <a:ext cx="768479" cy="7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EE4616-96CC-4BCC-B689-5AB563EC437F}"/>
              </a:ext>
            </a:extLst>
          </p:cNvPr>
          <p:cNvSpPr/>
          <p:nvPr/>
        </p:nvSpPr>
        <p:spPr>
          <a:xfrm>
            <a:off x="-12" y="470772"/>
            <a:ext cx="7559687" cy="365028"/>
          </a:xfrm>
          <a:prstGeom prst="rect">
            <a:avLst/>
          </a:prstGeom>
          <a:noFill/>
        </p:spPr>
        <p:txBody>
          <a:bodyPr wrap="square" lIns="56698" tIns="28349" rIns="56698" bIns="28349">
            <a:spAutoFit/>
          </a:bodyPr>
          <a:lstStyle/>
          <a:p>
            <a:pPr algn="ctr"/>
            <a:r>
              <a:rPr lang="fr-FR" sz="2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masis MT Pro Black" panose="020B0604020202020204" pitchFamily="18" charset="0"/>
              </a:rPr>
              <a:t>Cérémonie de remise des Trophées</a:t>
            </a:r>
          </a:p>
        </p:txBody>
      </p:sp>
      <p:pic>
        <p:nvPicPr>
          <p:cNvPr id="1032" name="Picture 8" descr="PORTAIL SAN GERMINOIS">
            <a:extLst>
              <a:ext uri="{FF2B5EF4-FFF2-40B4-BE49-F238E27FC236}">
                <a16:creationId xmlns:a16="http://schemas.microsoft.com/office/drawing/2014/main" id="{8847422B-1184-461B-9F91-BD2F858D7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" y="1246007"/>
            <a:ext cx="1109490" cy="88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 descr="Une image contenant texte&#10;&#10;Description générée automatiquement">
            <a:extLst>
              <a:ext uri="{FF2B5EF4-FFF2-40B4-BE49-F238E27FC236}">
                <a16:creationId xmlns:a16="http://schemas.microsoft.com/office/drawing/2014/main" id="{82B14C65-9DB7-4F06-9538-8B35E16FC03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597" y="-42322"/>
            <a:ext cx="1580610" cy="693969"/>
          </a:xfrm>
          <a:prstGeom prst="rect">
            <a:avLst/>
          </a:prstGeom>
        </p:spPr>
      </p:pic>
      <p:pic>
        <p:nvPicPr>
          <p:cNvPr id="23" name="Image 22" descr="Une image contenant poisson, requin&#10;&#10;Description générée automatiquement">
            <a:extLst>
              <a:ext uri="{FF2B5EF4-FFF2-40B4-BE49-F238E27FC236}">
                <a16:creationId xmlns:a16="http://schemas.microsoft.com/office/drawing/2014/main" id="{8CBEC45A-6E46-456A-9F81-21AF608875C7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" y="10180320"/>
            <a:ext cx="7559675" cy="51099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2CECAC6-941F-4BFC-B244-6307E5F61729}"/>
              </a:ext>
            </a:extLst>
          </p:cNvPr>
          <p:cNvSpPr txBox="1"/>
          <p:nvPr/>
        </p:nvSpPr>
        <p:spPr>
          <a:xfrm>
            <a:off x="105937" y="10032096"/>
            <a:ext cx="92253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FR" sz="9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sz="9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avec appui de :	</a:t>
            </a:r>
          </a:p>
        </p:txBody>
      </p:sp>
      <p:pic>
        <p:nvPicPr>
          <p:cNvPr id="1040" name="Picture 16" descr="Formation professionnelle : OPCO Opérateurs de compétences">
            <a:extLst>
              <a:ext uri="{FF2B5EF4-FFF2-40B4-BE49-F238E27FC236}">
                <a16:creationId xmlns:a16="http://schemas.microsoft.com/office/drawing/2014/main" id="{D575E97F-9870-406B-B22C-7E9BEE823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33" y="10327222"/>
            <a:ext cx="1261163" cy="40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KTO-LOGO - Faculté des Métiers Essonne">
            <a:extLst>
              <a:ext uri="{FF2B5EF4-FFF2-40B4-BE49-F238E27FC236}">
                <a16:creationId xmlns:a16="http://schemas.microsoft.com/office/drawing/2014/main" id="{14CEF516-F5CF-4D71-8174-C629EE020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2" y="10393465"/>
            <a:ext cx="494113" cy="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akari, portail sur l&amp;#39;orientation, la formation et l&amp;#39;emploi en Guyane">
            <a:extLst>
              <a:ext uri="{FF2B5EF4-FFF2-40B4-BE49-F238E27FC236}">
                <a16:creationId xmlns:a16="http://schemas.microsoft.com/office/drawing/2014/main" id="{0EAA8CD2-5A66-4EE3-810F-DF2345577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73" y="10408452"/>
            <a:ext cx="546444" cy="2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ôle Emploi Martinique - Zetwal">
            <a:extLst>
              <a:ext uri="{FF2B5EF4-FFF2-40B4-BE49-F238E27FC236}">
                <a16:creationId xmlns:a16="http://schemas.microsoft.com/office/drawing/2014/main" id="{6B89CF8A-A078-4E6E-A3BD-9B43DF6CF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56" y="10214752"/>
            <a:ext cx="377268" cy="31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8" descr="Untitled">
            <a:extLst>
              <a:ext uri="{FF2B5EF4-FFF2-40B4-BE49-F238E27FC236}">
                <a16:creationId xmlns:a16="http://schemas.microsoft.com/office/drawing/2014/main" id="{6AD153AB-FCDA-4909-A9D8-9D18D2ABA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379" y="10234081"/>
            <a:ext cx="954425" cy="31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llectivité Territoriale de Martinique – Site officiel de la CTM,  Collectivité Territoriale de Martinique">
            <a:extLst>
              <a:ext uri="{FF2B5EF4-FFF2-40B4-BE49-F238E27FC236}">
                <a16:creationId xmlns:a16="http://schemas.microsoft.com/office/drawing/2014/main" id="{AE5F5ED0-633E-466E-B19D-E1A4BB460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188" y="10319265"/>
            <a:ext cx="524316" cy="34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C02F3CF-0E2F-426F-9B45-8FB4AC269AF3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752" y="10421605"/>
            <a:ext cx="546438" cy="245289"/>
          </a:xfrm>
          <a:prstGeom prst="rect">
            <a:avLst/>
          </a:prstGeom>
        </p:spPr>
      </p:pic>
      <p:pic>
        <p:nvPicPr>
          <p:cNvPr id="1036" name="Picture 12" descr="MilNord – Construire ensemble une place pour tous les jeunes…">
            <a:extLst>
              <a:ext uri="{FF2B5EF4-FFF2-40B4-BE49-F238E27FC236}">
                <a16:creationId xmlns:a16="http://schemas.microsoft.com/office/drawing/2014/main" id="{F0A363C6-DBDD-4C0E-BC99-68E1F9CF4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183" y="10378875"/>
            <a:ext cx="779022" cy="2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Untitled">
            <a:extLst>
              <a:ext uri="{FF2B5EF4-FFF2-40B4-BE49-F238E27FC236}">
                <a16:creationId xmlns:a16="http://schemas.microsoft.com/office/drawing/2014/main" id="{F6CE6797-D120-4E93-9A8A-E5DF01D97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163" y="10208414"/>
            <a:ext cx="536760" cy="3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milcem - Salon de l&amp;#39;entrepreneuriat Martinique">
            <a:extLst>
              <a:ext uri="{FF2B5EF4-FFF2-40B4-BE49-F238E27FC236}">
                <a16:creationId xmlns:a16="http://schemas.microsoft.com/office/drawing/2014/main" id="{D3CD5279-F96E-41DA-84EA-BECD470C8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381" y="10366297"/>
            <a:ext cx="657430" cy="4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DB855A0F-376E-468E-AA66-860E17FB170F}"/>
              </a:ext>
            </a:extLst>
          </p:cNvPr>
          <p:cNvSpPr txBox="1"/>
          <p:nvPr/>
        </p:nvSpPr>
        <p:spPr>
          <a:xfrm>
            <a:off x="1862794" y="9999856"/>
            <a:ext cx="108792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FR" sz="9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sz="9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partenaires :	</a:t>
            </a:r>
          </a:p>
        </p:txBody>
      </p:sp>
      <p:pic>
        <p:nvPicPr>
          <p:cNvPr id="1026" name="Picture 2" descr="Accueil - Alternance-Savoie - CCI">
            <a:extLst>
              <a:ext uri="{FF2B5EF4-FFF2-40B4-BE49-F238E27FC236}">
                <a16:creationId xmlns:a16="http://schemas.microsoft.com/office/drawing/2014/main" id="{B95DB765-BB79-4A96-A469-B87877275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848" y="10256774"/>
            <a:ext cx="414625" cy="23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4CECB83F-90B6-4967-A893-C499C0DFB795}"/>
              </a:ext>
            </a:extLst>
          </p:cNvPr>
          <p:cNvSpPr/>
          <p:nvPr/>
        </p:nvSpPr>
        <p:spPr>
          <a:xfrm>
            <a:off x="0" y="734248"/>
            <a:ext cx="755966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masis MT Pro Light" panose="020B0604020202020204" pitchFamily="18" charset="0"/>
              </a:rPr>
              <a:t>Lundi 7 mars à 16h </a:t>
            </a:r>
            <a:r>
              <a:rPr lang="fr-FR" sz="2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masis MT Pro Light" panose="020B0604020202020204" pitchFamily="18" charset="0"/>
              </a:rPr>
              <a:t>à l’Hôtel La Batelière</a:t>
            </a:r>
            <a:endParaRPr lang="fr-FR" sz="2000" b="1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masis MT Pro Light" panose="020B06040202020202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4594D1-3022-46E1-8DDC-EB8E2208E108}"/>
              </a:ext>
            </a:extLst>
          </p:cNvPr>
          <p:cNvSpPr/>
          <p:nvPr/>
        </p:nvSpPr>
        <p:spPr>
          <a:xfrm>
            <a:off x="4293417" y="1412804"/>
            <a:ext cx="204703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3000" b="1" cap="none" spc="0" dirty="0">
                <a:ln/>
                <a:solidFill>
                  <a:schemeClr val="accent4"/>
                </a:solidFill>
                <a:effectLst/>
              </a:rPr>
              <a:t>Programme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08522BE-9B65-4FC0-8578-8C77D01A0FD5}"/>
              </a:ext>
            </a:extLst>
          </p:cNvPr>
          <p:cNvSpPr txBox="1"/>
          <p:nvPr/>
        </p:nvSpPr>
        <p:spPr>
          <a:xfrm>
            <a:off x="489894" y="2509697"/>
            <a:ext cx="6579870" cy="74020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tabLst>
                <a:tab pos="711200" algn="l"/>
              </a:tabLst>
            </a:pP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16h00 : 	Accueil </a:t>
            </a:r>
          </a:p>
          <a:p>
            <a:pPr algn="just"/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11200" indent="-711200" algn="just"/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16h10 </a:t>
            </a: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:	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Discours d’ouverture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par la Vice Présidente du MEDEF Martinique, 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Line DURPÉS</a:t>
            </a:r>
          </a:p>
          <a:p>
            <a:pPr algn="just"/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16h15 : </a:t>
            </a: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Interventions 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tabLst>
                <a:tab pos="711200" algn="l"/>
              </a:tabLst>
            </a:pPr>
            <a:endParaRPr lang="fr-FR" sz="500" b="0" i="0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90600" indent="-285750" algn="just" defTabSz="495300">
              <a:buFont typeface="Wingdings" panose="05000000000000000000" pitchFamily="2" charset="2"/>
              <a:buChar char="q"/>
            </a:pPr>
            <a:r>
              <a:rPr lang="fr-FR" sz="1200" b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 La mobilisation pour accompagner la mobilité » </a:t>
            </a:r>
          </a:p>
          <a:p>
            <a:pPr marL="704850" algn="just" defTabSz="495300"/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Le </a:t>
            </a:r>
            <a:r>
              <a:rPr lang="fr-FR" sz="1200" b="0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Directeur territorial de LADOM, 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Paul AD</a:t>
            </a:r>
            <a:r>
              <a:rPr lang="fr-FR" sz="1200" b="1" i="1" dirty="0"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LE-AMÉLIE</a:t>
            </a:r>
            <a:endParaRPr lang="fr-FR" sz="1200" b="0" i="1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90600" indent="-285750" algn="just" defTabSz="495300">
              <a:buFont typeface="Wingdings" panose="05000000000000000000" pitchFamily="2" charset="2"/>
              <a:buChar char="q"/>
            </a:pPr>
            <a:endParaRPr lang="fr-FR" sz="1000" b="0" i="1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90600" indent="-285750" algn="just" defTabSz="495300">
              <a:buFont typeface="Wingdings" panose="05000000000000000000" pitchFamily="2" charset="2"/>
              <a:buChar char="q"/>
            </a:pPr>
            <a:r>
              <a:rPr lang="fr-FR" sz="1200" b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 La sécurisation du parcours de formation par la mobilisation de la mesure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fr-FR" sz="1200" b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Préparation Opérationnelle à l’Emploi) avant les contrats de pro »</a:t>
            </a:r>
          </a:p>
          <a:p>
            <a:pPr marL="704850" algn="just" defTabSz="495300"/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Le Directeur Régional de POLE EMPLOI, 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Stéphane BAILLY</a:t>
            </a:r>
            <a:r>
              <a:rPr lang="fr-FR" sz="1200" b="1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704850" algn="just" defTabSz="495300"/>
            <a:r>
              <a:rPr lang="fr-FR" sz="1000" b="0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marL="990600" indent="-285750" algn="just" defTabSz="495300">
              <a:buFont typeface="Wingdings" panose="05000000000000000000" pitchFamily="2" charset="2"/>
              <a:buChar char="q"/>
            </a:pPr>
            <a:r>
              <a:rPr lang="fr-FR" sz="1200" b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 L’alternance au cœur de la politique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fr-FR" sz="1200" b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accompagnement compétences - d’AKTO » </a:t>
            </a:r>
          </a:p>
          <a:p>
            <a:pPr marL="704850" algn="just" defTabSz="495300"/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La Cheffe de projet AKTO, délégataire OPCOMMERCE, 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Geneviève CLAIRICIA</a:t>
            </a:r>
          </a:p>
          <a:p>
            <a:pPr marL="704850" algn="just" defTabSz="495300"/>
            <a:endParaRPr lang="fr-FR" sz="1000" b="0" i="1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990600" indent="-285750" algn="just" defTabSz="495300">
              <a:buFont typeface="Wingdings" panose="05000000000000000000" pitchFamily="2" charset="2"/>
              <a:buChar char="q"/>
            </a:pPr>
            <a:r>
              <a:rPr lang="fr-FR" sz="1200" b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L’engagement et le soutien de l’Etat et de la Collectivité Territoriale de Martinique pour l’alternance</a:t>
            </a:r>
          </a:p>
          <a:p>
            <a:pPr marL="704850" algn="just" defTabSz="495300"/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Le Directeur du Pôle 3</a:t>
            </a:r>
            <a:r>
              <a:rPr lang="fr-FR" sz="1200" i="1" baseline="30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de la DEETS, 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Jean-Max CHARLERY AD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È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</a:t>
            </a:r>
            <a:endParaRPr lang="fr-FR" sz="1200" b="1" i="1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16h40 : </a:t>
            </a: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Film 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« la formation au CFA LE FONTANIL »</a:t>
            </a:r>
          </a:p>
          <a:p>
            <a:pPr algn="just"/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16h50 : 	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Témoignages d’alternants 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marL="898525" indent="-171450" algn="just">
              <a:buFont typeface="Wingdings" panose="05000000000000000000" pitchFamily="2" charset="2"/>
              <a:buChar char="ü"/>
              <a:tabLst>
                <a:tab pos="711200" algn="l"/>
              </a:tabLst>
            </a:pP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Serge DERUEL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Groupe Parfait</a:t>
            </a:r>
          </a:p>
          <a:p>
            <a:pPr marL="898525" indent="-171450" algn="just">
              <a:buFont typeface="Wingdings" panose="05000000000000000000" pitchFamily="2" charset="2"/>
              <a:buChar char="ü"/>
              <a:tabLst>
                <a:tab pos="711200" algn="l"/>
              </a:tabLst>
            </a:pPr>
            <a:r>
              <a:rPr lang="fr-FR" sz="1200" b="0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Sabrina ANTIGONE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Groupe Bernard Hayot</a:t>
            </a:r>
          </a:p>
          <a:p>
            <a:pPr marL="898525" indent="-171450" algn="just">
              <a:buFont typeface="Wingdings" panose="05000000000000000000" pitchFamily="2" charset="2"/>
              <a:buChar char="ü"/>
              <a:tabLst>
                <a:tab pos="711200" algn="l"/>
              </a:tabLst>
            </a:pPr>
            <a:r>
              <a:rPr lang="fr-FR" sz="1200" b="0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fr-FR" sz="1200" b="1" i="1" u="none" strike="noStrike" baseline="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Yolann</a:t>
            </a:r>
            <a:r>
              <a:rPr lang="fr-FR" sz="1200" b="1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PRESCOTT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Groupe SAFO</a:t>
            </a:r>
            <a:endParaRPr lang="fr-FR" sz="1200" b="0" i="1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000" b="0" i="0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17h00 : 	</a:t>
            </a:r>
            <a:r>
              <a:rPr lang="fr-FR" sz="13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Film</a:t>
            </a: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« 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 signatures de contrat de pro »</a:t>
            </a:r>
          </a:p>
          <a:p>
            <a:pPr algn="just"/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17h10 : 	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Témoignages d’employeurs 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marL="898525" indent="-171450" algn="just">
              <a:buFont typeface="Wingdings" panose="05000000000000000000" pitchFamily="2" charset="2"/>
              <a:buChar char="ü"/>
              <a:tabLst>
                <a:tab pos="711200" algn="l"/>
              </a:tabLst>
            </a:pP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fr-FR" sz="12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Florence BOUTANT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Groupe Bernard Hayot</a:t>
            </a:r>
          </a:p>
          <a:p>
            <a:pPr marL="898525" indent="-171450" algn="just">
              <a:buFont typeface="Wingdings" panose="05000000000000000000" pitchFamily="2" charset="2"/>
              <a:buChar char="ü"/>
              <a:tabLst>
                <a:tab pos="711200" algn="l"/>
              </a:tabLst>
            </a:pPr>
            <a:r>
              <a:rPr lang="fr-FR" sz="1200" b="1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Jean Michel VIGILANT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Groupe Parfait</a:t>
            </a:r>
          </a:p>
          <a:p>
            <a:pPr marL="898525" indent="-171450" algn="just">
              <a:buFont typeface="Wingdings" panose="05000000000000000000" pitchFamily="2" charset="2"/>
              <a:buChar char="ü"/>
              <a:tabLst>
                <a:tab pos="711200" algn="l"/>
              </a:tabLst>
            </a:pPr>
            <a:r>
              <a:rPr lang="fr-FR" sz="1200" b="0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fr-FR" sz="1200" b="1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Olivier MARCELIN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Groupe SAFO</a:t>
            </a:r>
            <a:endParaRPr lang="fr-FR" sz="1200" b="0" i="1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1000" b="0" i="0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17h30 : 	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Remise des trophées et des médailles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fr-FR" sz="1000" b="0" i="1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(annexe)</a:t>
            </a:r>
          </a:p>
          <a:p>
            <a:pPr algn="just"/>
            <a:endParaRPr lang="fr-FR" sz="1000" b="0" i="0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17h45 : 	</a:t>
            </a:r>
            <a:r>
              <a:rPr lang="fr-FR" sz="1300" b="1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Discours de clôture </a:t>
            </a:r>
            <a:r>
              <a:rPr lang="fr-FR" sz="13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fr-FR" sz="1000" b="0" i="0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711200" algn="l"/>
              </a:tabLst>
            </a:pP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18h00 : 	Cocktail</a:t>
            </a:r>
            <a:endParaRPr lang="fr-FR" sz="1300" b="0" i="0" u="none" strike="noStrike" baseline="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500" b="0" i="0" u="none" strike="noStrike" baseline="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680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s Fond De Page | Vecteurs, photos et PSD gratuits">
            <a:extLst>
              <a:ext uri="{FF2B5EF4-FFF2-40B4-BE49-F238E27FC236}">
                <a16:creationId xmlns:a16="http://schemas.microsoft.com/office/drawing/2014/main" id="{349C6F93-C69D-42DA-876A-20E0C991A3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0"/>
          <a:stretch/>
        </p:blipFill>
        <p:spPr bwMode="auto">
          <a:xfrm rot="10800000">
            <a:off x="11" y="-8451"/>
            <a:ext cx="7559663" cy="417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trophee - Longitude 181">
            <a:extLst>
              <a:ext uri="{FF2B5EF4-FFF2-40B4-BE49-F238E27FC236}">
                <a16:creationId xmlns:a16="http://schemas.microsoft.com/office/drawing/2014/main" id="{C1C48CBB-2CA9-4627-B26B-3DC1CC8EF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228" y="71933"/>
            <a:ext cx="768479" cy="7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2EE4616-96CC-4BCC-B689-5AB563EC437F}"/>
              </a:ext>
            </a:extLst>
          </p:cNvPr>
          <p:cNvSpPr/>
          <p:nvPr/>
        </p:nvSpPr>
        <p:spPr>
          <a:xfrm>
            <a:off x="-12" y="470772"/>
            <a:ext cx="7559687" cy="365028"/>
          </a:xfrm>
          <a:prstGeom prst="rect">
            <a:avLst/>
          </a:prstGeom>
          <a:noFill/>
        </p:spPr>
        <p:txBody>
          <a:bodyPr wrap="square" lIns="56698" tIns="28349" rIns="56698" bIns="28349">
            <a:spAutoFit/>
          </a:bodyPr>
          <a:lstStyle/>
          <a:p>
            <a:pPr algn="ctr"/>
            <a:r>
              <a:rPr lang="fr-FR" sz="20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masis MT Pro Black" panose="020B0604020202020204" pitchFamily="18" charset="0"/>
              </a:rPr>
              <a:t>Cérémonie de remise des Trophées</a:t>
            </a:r>
          </a:p>
        </p:txBody>
      </p:sp>
      <p:pic>
        <p:nvPicPr>
          <p:cNvPr id="1032" name="Picture 8" descr="PORTAIL SAN GERMINOIS">
            <a:extLst>
              <a:ext uri="{FF2B5EF4-FFF2-40B4-BE49-F238E27FC236}">
                <a16:creationId xmlns:a16="http://schemas.microsoft.com/office/drawing/2014/main" id="{8847422B-1184-461B-9F91-BD2F858D7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" y="1246007"/>
            <a:ext cx="1109490" cy="88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 14" descr="Une image contenant texte&#10;&#10;Description générée automatiquement">
            <a:extLst>
              <a:ext uri="{FF2B5EF4-FFF2-40B4-BE49-F238E27FC236}">
                <a16:creationId xmlns:a16="http://schemas.microsoft.com/office/drawing/2014/main" id="{82B14C65-9DB7-4F06-9538-8B35E16FC03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597" y="-42322"/>
            <a:ext cx="1580610" cy="693969"/>
          </a:xfrm>
          <a:prstGeom prst="rect">
            <a:avLst/>
          </a:prstGeom>
        </p:spPr>
      </p:pic>
      <p:pic>
        <p:nvPicPr>
          <p:cNvPr id="23" name="Image 22" descr="Une image contenant poisson, requin&#10;&#10;Description générée automatiquement">
            <a:extLst>
              <a:ext uri="{FF2B5EF4-FFF2-40B4-BE49-F238E27FC236}">
                <a16:creationId xmlns:a16="http://schemas.microsoft.com/office/drawing/2014/main" id="{8CBEC45A-6E46-456A-9F81-21AF608875C7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" y="10180320"/>
            <a:ext cx="7559675" cy="510995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2CECAC6-941F-4BFC-B244-6307E5F61729}"/>
              </a:ext>
            </a:extLst>
          </p:cNvPr>
          <p:cNvSpPr txBox="1"/>
          <p:nvPr/>
        </p:nvSpPr>
        <p:spPr>
          <a:xfrm>
            <a:off x="105937" y="10032096"/>
            <a:ext cx="92253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FR" sz="9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sz="9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avec appui de :	</a:t>
            </a:r>
          </a:p>
        </p:txBody>
      </p:sp>
      <p:pic>
        <p:nvPicPr>
          <p:cNvPr id="1040" name="Picture 16" descr="Formation professionnelle : OPCO Opérateurs de compétences">
            <a:extLst>
              <a:ext uri="{FF2B5EF4-FFF2-40B4-BE49-F238E27FC236}">
                <a16:creationId xmlns:a16="http://schemas.microsoft.com/office/drawing/2014/main" id="{D575E97F-9870-406B-B22C-7E9BEE823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33" y="10327222"/>
            <a:ext cx="1261163" cy="402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AKTO-LOGO - Faculté des Métiers Essonne">
            <a:extLst>
              <a:ext uri="{FF2B5EF4-FFF2-40B4-BE49-F238E27FC236}">
                <a16:creationId xmlns:a16="http://schemas.microsoft.com/office/drawing/2014/main" id="{14CEF516-F5CF-4D71-8174-C629EE0204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2" y="10393465"/>
            <a:ext cx="494113" cy="27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akari, portail sur l&amp;#39;orientation, la formation et l&amp;#39;emploi en Guyane">
            <a:extLst>
              <a:ext uri="{FF2B5EF4-FFF2-40B4-BE49-F238E27FC236}">
                <a16:creationId xmlns:a16="http://schemas.microsoft.com/office/drawing/2014/main" id="{0EAA8CD2-5A66-4EE3-810F-DF2345577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973" y="10408452"/>
            <a:ext cx="546444" cy="26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ôle Emploi Martinique - Zetwal">
            <a:extLst>
              <a:ext uri="{FF2B5EF4-FFF2-40B4-BE49-F238E27FC236}">
                <a16:creationId xmlns:a16="http://schemas.microsoft.com/office/drawing/2014/main" id="{6B89CF8A-A078-4E6E-A3BD-9B43DF6CF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456" y="10214752"/>
            <a:ext cx="377268" cy="314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8" descr="Untitled">
            <a:extLst>
              <a:ext uri="{FF2B5EF4-FFF2-40B4-BE49-F238E27FC236}">
                <a16:creationId xmlns:a16="http://schemas.microsoft.com/office/drawing/2014/main" id="{6AD153AB-FCDA-4909-A9D8-9D18D2ABA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379" y="10234081"/>
            <a:ext cx="954425" cy="31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llectivité Territoriale de Martinique – Site officiel de la CTM,  Collectivité Territoriale de Martinique">
            <a:extLst>
              <a:ext uri="{FF2B5EF4-FFF2-40B4-BE49-F238E27FC236}">
                <a16:creationId xmlns:a16="http://schemas.microsoft.com/office/drawing/2014/main" id="{AE5F5ED0-633E-466E-B19D-E1A4BB460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188" y="10319265"/>
            <a:ext cx="524316" cy="34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C02F3CF-0E2F-426F-9B45-8FB4AC269AF3}"/>
              </a:ext>
            </a:extLst>
          </p:cNvPr>
          <p:cNvPicPr>
            <a:picLocks noChangeAspect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752" y="10421605"/>
            <a:ext cx="546438" cy="245289"/>
          </a:xfrm>
          <a:prstGeom prst="rect">
            <a:avLst/>
          </a:prstGeom>
        </p:spPr>
      </p:pic>
      <p:pic>
        <p:nvPicPr>
          <p:cNvPr id="1036" name="Picture 12" descr="MilNord – Construire ensemble une place pour tous les jeunes…">
            <a:extLst>
              <a:ext uri="{FF2B5EF4-FFF2-40B4-BE49-F238E27FC236}">
                <a16:creationId xmlns:a16="http://schemas.microsoft.com/office/drawing/2014/main" id="{F0A363C6-DBDD-4C0E-BC99-68E1F9CF4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183" y="10378875"/>
            <a:ext cx="779022" cy="231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Untitled">
            <a:extLst>
              <a:ext uri="{FF2B5EF4-FFF2-40B4-BE49-F238E27FC236}">
                <a16:creationId xmlns:a16="http://schemas.microsoft.com/office/drawing/2014/main" id="{F6CE6797-D120-4E93-9A8A-E5DF01D97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163" y="10208414"/>
            <a:ext cx="536760" cy="32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milcem - Salon de l&amp;#39;entrepreneuriat Martinique">
            <a:extLst>
              <a:ext uri="{FF2B5EF4-FFF2-40B4-BE49-F238E27FC236}">
                <a16:creationId xmlns:a16="http://schemas.microsoft.com/office/drawing/2014/main" id="{D3CD5279-F96E-41DA-84EA-BECD470C8A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381" y="10366297"/>
            <a:ext cx="657430" cy="448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DB855A0F-376E-468E-AA66-860E17FB170F}"/>
              </a:ext>
            </a:extLst>
          </p:cNvPr>
          <p:cNvSpPr txBox="1"/>
          <p:nvPr/>
        </p:nvSpPr>
        <p:spPr>
          <a:xfrm>
            <a:off x="1862794" y="9999856"/>
            <a:ext cx="1087923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fr-FR" sz="9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sz="9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Les partenaires :	</a:t>
            </a:r>
          </a:p>
        </p:txBody>
      </p:sp>
      <p:pic>
        <p:nvPicPr>
          <p:cNvPr id="1026" name="Picture 2" descr="Accueil - Alternance-Savoie - CCI">
            <a:extLst>
              <a:ext uri="{FF2B5EF4-FFF2-40B4-BE49-F238E27FC236}">
                <a16:creationId xmlns:a16="http://schemas.microsoft.com/office/drawing/2014/main" id="{B95DB765-BB79-4A96-A469-B87877275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848" y="10256774"/>
            <a:ext cx="414625" cy="23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4CECB83F-90B6-4967-A893-C499C0DFB795}"/>
              </a:ext>
            </a:extLst>
          </p:cNvPr>
          <p:cNvSpPr/>
          <p:nvPr/>
        </p:nvSpPr>
        <p:spPr>
          <a:xfrm>
            <a:off x="0" y="734248"/>
            <a:ext cx="7559665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b="1" cap="none" spc="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masis MT Pro Light" panose="020B0604020202020204" pitchFamily="18" charset="0"/>
              </a:rPr>
              <a:t>Lundi 7 mars à 16h </a:t>
            </a:r>
            <a:r>
              <a:rPr lang="fr-FR" sz="2000" b="1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masis MT Pro Light" panose="020B0604020202020204" pitchFamily="18" charset="0"/>
              </a:rPr>
              <a:t>à l’Hôtel La Batelière</a:t>
            </a:r>
            <a:endParaRPr lang="fr-FR" sz="2000" b="1" cap="none" spc="0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masis MT Pro Light" panose="020B0604020202020204" pitchFamily="18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55884D58-C4F6-4BB6-B4B7-C05355C1AF08}"/>
              </a:ext>
            </a:extLst>
          </p:cNvPr>
          <p:cNvSpPr txBox="1"/>
          <p:nvPr/>
        </p:nvSpPr>
        <p:spPr>
          <a:xfrm>
            <a:off x="251460" y="2263285"/>
            <a:ext cx="7010399" cy="77559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20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Remise des trophées</a:t>
            </a:r>
          </a:p>
          <a:p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Aux alternants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66700"/>
            <a:r>
              <a:rPr lang="fr-FR" sz="1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Trophées de l’habilité technique</a:t>
            </a:r>
          </a:p>
          <a:p>
            <a:pPr marL="266700">
              <a:tabLst>
                <a:tab pos="1973263" algn="l"/>
                <a:tab pos="34067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Kevin LANG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2020-2021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 par Paul AD</a:t>
            </a: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LE-AMÉLIE, LADOM</a:t>
            </a:r>
          </a:p>
          <a:p>
            <a:pPr marL="266700">
              <a:tabLst>
                <a:tab pos="1973263" algn="l"/>
                <a:tab pos="34067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Natacha ARNASSALON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 par Delphine BLÉRALD, PÔLE EMPLOI</a:t>
            </a:r>
          </a:p>
          <a:p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66700"/>
            <a:r>
              <a:rPr lang="fr-FR" sz="1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Trophées de la persévérance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pPr marL="266700">
              <a:tabLst>
                <a:tab pos="1973263" algn="l"/>
                <a:tab pos="3406775" algn="l"/>
              </a:tabLst>
            </a:pPr>
            <a:r>
              <a:rPr lang="fr-FR" sz="1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Yolan</a:t>
            </a: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PRESCOTT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 par Jean Max CHARLERY AD</a:t>
            </a: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LE, DEETS</a:t>
            </a:r>
          </a:p>
          <a:p>
            <a:pPr marL="266700">
              <a:tabLst>
                <a:tab pos="1973263" algn="l"/>
                <a:tab pos="34067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Valérie TRIPOT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 par Geneviève CLAIRICIA, AKTO</a:t>
            </a:r>
          </a:p>
          <a:p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Aux entreprises</a:t>
            </a:r>
            <a:r>
              <a:rPr lang="fr-FR" sz="13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</a:p>
          <a:p>
            <a:endParaRPr lang="fr-FR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66700">
              <a:tabLst>
                <a:tab pos="2514600" algn="l"/>
              </a:tabLst>
            </a:pPr>
            <a:r>
              <a:rPr lang="fr-FR" sz="1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Trophée de la mixité</a:t>
            </a:r>
          </a:p>
          <a:p>
            <a:pPr marL="266700">
              <a:tabLst>
                <a:tab pos="2514600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Groupe Bernard Hayot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 par Line DURP</a:t>
            </a:r>
            <a:r>
              <a:rPr lang="fr-FR" sz="1200" dirty="0">
                <a:solidFill>
                  <a:srgbClr val="00206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È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S, MEDEF</a:t>
            </a:r>
          </a:p>
          <a:p>
            <a:pPr marL="266700">
              <a:tabLst>
                <a:tab pos="2514600" algn="l"/>
              </a:tabLst>
            </a:pPr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66700">
              <a:tabLst>
                <a:tab pos="2514600" algn="l"/>
              </a:tabLst>
            </a:pPr>
            <a:r>
              <a:rPr lang="fr-FR" sz="1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Trophée de la jeunesse</a:t>
            </a:r>
          </a:p>
          <a:p>
            <a:pPr marL="266700">
              <a:tabLst>
                <a:tab pos="2514600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Groupe PARFAIT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 par Charles LARCHER, MEDEF</a:t>
            </a:r>
          </a:p>
          <a:p>
            <a:pPr marL="266700">
              <a:tabLst>
                <a:tab pos="2514600" algn="l"/>
              </a:tabLst>
            </a:pPr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66700">
              <a:tabLst>
                <a:tab pos="2514600" algn="l"/>
              </a:tabLst>
            </a:pPr>
            <a:r>
              <a:rPr lang="fr-FR" sz="12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Trophée de la reconversion professionnelle</a:t>
            </a:r>
          </a:p>
          <a:p>
            <a:pPr marL="266700">
              <a:tabLst>
                <a:tab pos="2514600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Groupe SAFO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 par François Xavier GOUYÉ, MEDEF</a:t>
            </a:r>
          </a:p>
          <a:p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r"/>
            <a:r>
              <a:rPr lang="fr-FR" sz="20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Remise des médailles </a:t>
            </a:r>
          </a:p>
          <a:p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3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Aux autres alternants </a:t>
            </a:r>
          </a:p>
          <a:p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Kevin TESOR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Jean Michel LOUTOBY, MILNORD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Yann ARNAUD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2020-2021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le Colonel CHERBONNEL, RSMA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José PÉTREIN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2020-2021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Delphine BLÉRALD, POLE EMPLOI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Serge DÉRUEL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Josette MERCIER, LADOM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Jason PLACIDE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Jean Michel LOUTOBY, MILNORD</a:t>
            </a:r>
          </a:p>
          <a:p>
            <a:pPr marL="266700">
              <a:tabLst>
                <a:tab pos="2332038" algn="l"/>
                <a:tab pos="3679825" algn="l"/>
              </a:tabLst>
            </a:pPr>
            <a:r>
              <a:rPr lang="fr-FR" sz="1200" b="1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Gérick</a:t>
            </a: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GIRIER DUFOURNIER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Jimmy FARREAUX, MILSUD 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Johan CONSTANTY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2020-2021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Geneviève CLAIRICIA, AKTO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Jonathan TAMI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Cédric FORBAN, AKTO </a:t>
            </a:r>
            <a:r>
              <a:rPr lang="fr-FR" sz="10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délégataire OPCOMMERCE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Davy QUINDOU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Murielle DANIEL, MILSUD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Jason MIAN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Béatrice BALDARA-MARIMOUTOU, MILCEM </a:t>
            </a:r>
          </a:p>
          <a:p>
            <a:pPr marL="266700">
              <a:tabLst>
                <a:tab pos="1706563" algn="l"/>
                <a:tab pos="3140075" algn="l"/>
              </a:tabLst>
            </a:pPr>
            <a:r>
              <a:rPr lang="fr-FR" sz="1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Sabrina ANTIGONE 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fr-FR" sz="1200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Promo 2021-2022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	Remise par </a:t>
            </a:r>
            <a:r>
              <a:rPr lang="fr-FR" sz="12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Édda</a:t>
            </a:r>
            <a:r>
              <a:rPr lang="fr-FR" sz="1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PULVAR, CREFOP</a:t>
            </a:r>
          </a:p>
          <a:p>
            <a:endParaRPr lang="fr-FR" sz="1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5DE898-F9F7-46BE-B783-14982E84325A}"/>
              </a:ext>
            </a:extLst>
          </p:cNvPr>
          <p:cNvSpPr/>
          <p:nvPr/>
        </p:nvSpPr>
        <p:spPr>
          <a:xfrm>
            <a:off x="4845685" y="1554553"/>
            <a:ext cx="137967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3000" b="1" cap="none" spc="0" dirty="0">
                <a:ln/>
                <a:solidFill>
                  <a:schemeClr val="accent4"/>
                </a:solidFill>
                <a:effectLst/>
              </a:rPr>
              <a:t>Annexe</a:t>
            </a:r>
          </a:p>
        </p:txBody>
      </p:sp>
    </p:spTree>
    <p:extLst>
      <p:ext uri="{BB962C8B-B14F-4D97-AF65-F5344CB8AC3E}">
        <p14:creationId xmlns:p14="http://schemas.microsoft.com/office/powerpoint/2010/main" val="40713969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533</Words>
  <Application>Microsoft Office PowerPoint</Application>
  <PresentationFormat>Personnalisé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Amasis MT Pro Black</vt:lpstr>
      <vt:lpstr>Amasis MT Pro Light</vt:lpstr>
      <vt:lpstr>Arial</vt:lpstr>
      <vt:lpstr>Calibri</vt:lpstr>
      <vt:lpstr>Calibri Light</vt:lpstr>
      <vt:lpstr>Cambria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Fabienne Joseph</dc:creator>
  <cp:lastModifiedBy>Fabienne Joseph</cp:lastModifiedBy>
  <cp:revision>22</cp:revision>
  <dcterms:created xsi:type="dcterms:W3CDTF">2022-02-22T20:05:00Z</dcterms:created>
  <dcterms:modified xsi:type="dcterms:W3CDTF">2022-03-07T15:21:57Z</dcterms:modified>
</cp:coreProperties>
</file>